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67" r:id="rId2"/>
    <p:sldId id="268" r:id="rId3"/>
    <p:sldId id="275" r:id="rId4"/>
    <p:sldId id="271" r:id="rId5"/>
    <p:sldId id="269" r:id="rId6"/>
    <p:sldId id="270" r:id="rId7"/>
    <p:sldId id="27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71" autoAdjust="0"/>
  </p:normalViewPr>
  <p:slideViewPr>
    <p:cSldViewPr>
      <p:cViewPr varScale="1">
        <p:scale>
          <a:sx n="70" d="100"/>
          <a:sy n="70" d="100"/>
        </p:scale>
        <p:origin x="-138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0C12C1-A0F4-4621-A36D-D990E327C628}" type="datetimeFigureOut">
              <a:rPr lang="en-IN" smtClean="0"/>
              <a:t>19-04-2020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5CA948-CB1B-49D8-95C0-0C42385DD0DD}" type="slidenum">
              <a:rPr lang="en-IN" smtClean="0"/>
              <a:t>‹#›</a:t>
            </a:fld>
            <a:endParaRPr lang="en-IN"/>
          </a:p>
        </p:txBody>
      </p:sp>
    </p:spTree>
    <p:extLst>
      <p:ext uri="{BB962C8B-B14F-4D97-AF65-F5344CB8AC3E}">
        <p14:creationId xmlns:p14="http://schemas.microsoft.com/office/powerpoint/2010/main" val="1893206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795CA948-CB1B-49D8-95C0-0C42385DD0DD}" type="slidenum">
              <a:rPr lang="en-IN" smtClean="0"/>
              <a:t>7</a:t>
            </a:fld>
            <a:endParaRPr lang="en-IN"/>
          </a:p>
        </p:txBody>
      </p:sp>
    </p:spTree>
    <p:extLst>
      <p:ext uri="{BB962C8B-B14F-4D97-AF65-F5344CB8AC3E}">
        <p14:creationId xmlns:p14="http://schemas.microsoft.com/office/powerpoint/2010/main" val="355787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20" name="عنصر نائب للتذييل 19"/>
          <p:cNvSpPr>
            <a:spLocks noGrp="1"/>
          </p:cNvSpPr>
          <p:nvPr>
            <p:ph type="ftr" sz="quarter" idx="11"/>
          </p:nvPr>
        </p:nvSpPr>
        <p:spPr/>
        <p:txBody>
          <a:bodyPr/>
          <a:lstStyle>
            <a:extLst/>
          </a:lstStyle>
          <a:p>
            <a:endParaRPr lang="en-US"/>
          </a:p>
        </p:txBody>
      </p:sp>
      <p:sp>
        <p:nvSpPr>
          <p:cNvPr id="10" name="عنصر نائب لرقم الشريحة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6" name="عنصر نائب للتذييل 5"/>
          <p:cNvSpPr>
            <a:spLocks noGrp="1"/>
          </p:cNvSpPr>
          <p:nvPr>
            <p:ph type="ftr" sz="quarter" idx="11"/>
          </p:nvPr>
        </p:nvSpPr>
        <p:spPr/>
        <p:txBody>
          <a:bodyPr/>
          <a:lstStyle>
            <a:extLst/>
          </a:lstStyle>
          <a:p>
            <a:endParaRPr lang="en-US"/>
          </a:p>
        </p:txBody>
      </p:sp>
      <p:sp>
        <p:nvSpPr>
          <p:cNvPr id="7" name="عنصر نائب لرقم الشريحة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8" name="عنصر نائب للتذييل 7"/>
          <p:cNvSpPr>
            <a:spLocks noGrp="1"/>
          </p:cNvSpPr>
          <p:nvPr>
            <p:ph type="ftr" sz="quarter" idx="11"/>
          </p:nvPr>
        </p:nvSpPr>
        <p:spPr/>
        <p:txBody>
          <a:bodyPr/>
          <a:lstStyle>
            <a:extLst/>
          </a:lstStyle>
          <a:p>
            <a:endParaRPr lang="en-US"/>
          </a:p>
        </p:txBody>
      </p:sp>
      <p:sp>
        <p:nvSpPr>
          <p:cNvPr id="9" name="عنصر نائب لرقم الشريحة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4" name="عنصر نائب للتذييل 3"/>
          <p:cNvSpPr>
            <a:spLocks noGrp="1"/>
          </p:cNvSpPr>
          <p:nvPr>
            <p:ph type="ftr" sz="quarter" idx="11"/>
          </p:nvPr>
        </p:nvSpPr>
        <p:spPr/>
        <p:txBody>
          <a:bodyPr/>
          <a:lstStyle>
            <a:extLst/>
          </a:lstStyle>
          <a:p>
            <a:endParaRPr lang="en-US"/>
          </a:p>
        </p:txBody>
      </p:sp>
      <p:sp>
        <p:nvSpPr>
          <p:cNvPr id="5" name="عنصر نائب لرقم الشريحة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3" name="عنصر نائب للتذييل 2"/>
          <p:cNvSpPr>
            <a:spLocks noGrp="1"/>
          </p:cNvSpPr>
          <p:nvPr>
            <p:ph type="ftr" sz="quarter" idx="11"/>
          </p:nvPr>
        </p:nvSpPr>
        <p:spPr/>
        <p:txBody>
          <a:bodyPr/>
          <a:lstStyle>
            <a:extLst/>
          </a:lstStyle>
          <a:p>
            <a:endParaRPr lang="en-US"/>
          </a:p>
        </p:txBody>
      </p:sp>
      <p:sp>
        <p:nvSpPr>
          <p:cNvPr id="4" name="عنصر نائب لرقم الشريحة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6" name="عنصر نائب للتذييل 5"/>
          <p:cNvSpPr>
            <a:spLocks noGrp="1"/>
          </p:cNvSpPr>
          <p:nvPr>
            <p:ph type="ftr" sz="quarter" idx="11"/>
          </p:nvPr>
        </p:nvSpPr>
        <p:spPr/>
        <p:txBody>
          <a:bodyPr/>
          <a:lstStyle>
            <a:extLst/>
          </a:lstStyle>
          <a:p>
            <a:endParaRPr lang="en-US"/>
          </a:p>
        </p:txBody>
      </p:sp>
      <p:sp>
        <p:nvSpPr>
          <p:cNvPr id="7" name="عنصر نائب لرقم الشريحة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6" name="عنصر نائب للتذييل 5"/>
          <p:cNvSpPr>
            <a:spLocks noGrp="1"/>
          </p:cNvSpPr>
          <p:nvPr>
            <p:ph type="ftr" sz="quarter" idx="11"/>
          </p:nvPr>
        </p:nvSpPr>
        <p:spPr/>
        <p:txBody>
          <a:bodyPr/>
          <a:lstStyle>
            <a:extLst/>
          </a:lstStyle>
          <a:p>
            <a:endParaRPr lang="en-US"/>
          </a:p>
        </p:txBody>
      </p:sp>
      <p:sp>
        <p:nvSpPr>
          <p:cNvPr id="7" name="عنصر نائب لرقم الشريحة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4/19/2020</a:t>
            </a:fld>
            <a:endParaRPr lang="en-US"/>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normAutofit/>
          </a:bodyPr>
          <a:lstStyle/>
          <a:p>
            <a:r>
              <a:rPr lang="en-IN" sz="3600" b="1" dirty="0" smtClean="0">
                <a:solidFill>
                  <a:schemeClr val="accent1"/>
                </a:solidFill>
                <a:latin typeface="Times New Roman" pitchFamily="18" charset="0"/>
                <a:cs typeface="Times New Roman" pitchFamily="18" charset="0"/>
              </a:rPr>
              <a:t>Sintering</a:t>
            </a:r>
            <a:endParaRPr lang="en-IN" sz="3600" b="1" dirty="0">
              <a:solidFill>
                <a:schemeClr val="accent1"/>
              </a:solidFill>
              <a:latin typeface="Times New Roman" pitchFamily="18" charset="0"/>
              <a:cs typeface="Times New Roman" pitchFamily="18" charset="0"/>
            </a:endParaRPr>
          </a:p>
        </p:txBody>
      </p:sp>
      <p:sp>
        <p:nvSpPr>
          <p:cNvPr id="3" name="Content Placeholder 2"/>
          <p:cNvSpPr>
            <a:spLocks noGrp="1"/>
          </p:cNvSpPr>
          <p:nvPr>
            <p:ph idx="1"/>
          </p:nvPr>
        </p:nvSpPr>
        <p:spPr>
          <a:xfrm>
            <a:off x="228600" y="1143000"/>
            <a:ext cx="8763000" cy="5181600"/>
          </a:xfrm>
        </p:spPr>
        <p:txBody>
          <a:bodyPr>
            <a:noAutofit/>
          </a:bodyPr>
          <a:lstStyle/>
          <a:p>
            <a:pPr algn="just">
              <a:buFont typeface="Wingdings" pitchFamily="2" charset="2"/>
              <a:buChar char="§"/>
            </a:pPr>
            <a:r>
              <a:rPr lang="en-IN" sz="2400" dirty="0" smtClean="0">
                <a:latin typeface="Times New Roman" pitchFamily="18" charset="0"/>
                <a:cs typeface="Times New Roman" pitchFamily="18" charset="0"/>
              </a:rPr>
              <a:t>After </a:t>
            </a:r>
            <a:r>
              <a:rPr lang="en-IN" sz="2400" dirty="0">
                <a:latin typeface="Times New Roman" pitchFamily="18" charset="0"/>
                <a:cs typeface="Times New Roman" pitchFamily="18" charset="0"/>
              </a:rPr>
              <a:t>pressing, the green compact lacks strength and hardness; it is </a:t>
            </a:r>
            <a:r>
              <a:rPr lang="en-IN" sz="2400" dirty="0" smtClean="0">
                <a:latin typeface="Times New Roman" pitchFamily="18" charset="0"/>
                <a:cs typeface="Times New Roman" pitchFamily="18" charset="0"/>
              </a:rPr>
              <a:t>easily crumbled under low </a:t>
            </a:r>
            <a:r>
              <a:rPr lang="en-IN" sz="2400" dirty="0">
                <a:latin typeface="Times New Roman" pitchFamily="18" charset="0"/>
                <a:cs typeface="Times New Roman" pitchFamily="18" charset="0"/>
              </a:rPr>
              <a:t>stresses. Sintering is a heat treatment operation performed on the compact to </a:t>
            </a:r>
            <a:r>
              <a:rPr lang="en-IN" sz="2400" dirty="0" smtClean="0">
                <a:latin typeface="Times New Roman" pitchFamily="18" charset="0"/>
                <a:cs typeface="Times New Roman" pitchFamily="18" charset="0"/>
              </a:rPr>
              <a:t>bond its </a:t>
            </a:r>
            <a:r>
              <a:rPr lang="en-IN" sz="2400" dirty="0">
                <a:latin typeface="Times New Roman" pitchFamily="18" charset="0"/>
                <a:cs typeface="Times New Roman" pitchFamily="18" charset="0"/>
              </a:rPr>
              <a:t>metallic particles, thereby increasing strength and hardness. </a:t>
            </a:r>
            <a:endParaRPr lang="en-IN" sz="2400" dirty="0" smtClean="0">
              <a:latin typeface="Times New Roman" pitchFamily="18" charset="0"/>
              <a:cs typeface="Times New Roman" pitchFamily="18" charset="0"/>
            </a:endParaRPr>
          </a:p>
          <a:p>
            <a:pPr algn="just">
              <a:buFont typeface="Wingdings" pitchFamily="2" charset="2"/>
              <a:buChar char="§"/>
            </a:pPr>
            <a:r>
              <a:rPr lang="en-IN" sz="2400" dirty="0" smtClean="0">
                <a:latin typeface="Times New Roman" pitchFamily="18" charset="0"/>
                <a:cs typeface="Times New Roman" pitchFamily="18" charset="0"/>
              </a:rPr>
              <a:t>The </a:t>
            </a:r>
            <a:r>
              <a:rPr lang="en-IN" sz="2400" dirty="0">
                <a:latin typeface="Times New Roman" pitchFamily="18" charset="0"/>
                <a:cs typeface="Times New Roman" pitchFamily="18" charset="0"/>
              </a:rPr>
              <a:t>treatment is </a:t>
            </a:r>
            <a:r>
              <a:rPr lang="en-IN" sz="2400" dirty="0" smtClean="0">
                <a:latin typeface="Times New Roman" pitchFamily="18" charset="0"/>
                <a:cs typeface="Times New Roman" pitchFamily="18" charset="0"/>
              </a:rPr>
              <a:t>usually carried </a:t>
            </a:r>
            <a:r>
              <a:rPr lang="en-IN" sz="2400" dirty="0">
                <a:latin typeface="Times New Roman" pitchFamily="18" charset="0"/>
                <a:cs typeface="Times New Roman" pitchFamily="18" charset="0"/>
              </a:rPr>
              <a:t>out at temperatures between 0.7 and 0.9 of the metal’s melting point (</a:t>
            </a:r>
            <a:r>
              <a:rPr lang="en-IN" sz="2400" dirty="0" smtClean="0">
                <a:latin typeface="Times New Roman" pitchFamily="18" charset="0"/>
                <a:cs typeface="Times New Roman" pitchFamily="18" charset="0"/>
              </a:rPr>
              <a:t>absolute scale</a:t>
            </a:r>
            <a:r>
              <a:rPr lang="en-IN" sz="2400" dirty="0">
                <a:latin typeface="Times New Roman" pitchFamily="18" charset="0"/>
                <a:cs typeface="Times New Roman" pitchFamily="18" charset="0"/>
              </a:rPr>
              <a:t>). The terms solid-state sintering or solid-phase sintering </a:t>
            </a:r>
            <a:r>
              <a:rPr lang="en-IN" sz="2400" dirty="0" smtClean="0">
                <a:latin typeface="Times New Roman" pitchFamily="18" charset="0"/>
                <a:cs typeface="Times New Roman" pitchFamily="18" charset="0"/>
              </a:rPr>
              <a:t>are sometimes </a:t>
            </a:r>
            <a:r>
              <a:rPr lang="en-IN" sz="2400" dirty="0">
                <a:latin typeface="Times New Roman" pitchFamily="18" charset="0"/>
                <a:cs typeface="Times New Roman" pitchFamily="18" charset="0"/>
              </a:rPr>
              <a:t>used </a:t>
            </a:r>
            <a:r>
              <a:rPr lang="en-IN" sz="2400" dirty="0" smtClean="0">
                <a:latin typeface="Times New Roman" pitchFamily="18" charset="0"/>
                <a:cs typeface="Times New Roman" pitchFamily="18" charset="0"/>
              </a:rPr>
              <a:t>for this </a:t>
            </a:r>
            <a:r>
              <a:rPr lang="en-IN" sz="2400" dirty="0">
                <a:latin typeface="Times New Roman" pitchFamily="18" charset="0"/>
                <a:cs typeface="Times New Roman" pitchFamily="18" charset="0"/>
              </a:rPr>
              <a:t>conventional sintering because the metal remains </a:t>
            </a:r>
            <a:r>
              <a:rPr lang="en-IN" sz="2400" dirty="0" err="1" smtClean="0">
                <a:latin typeface="Times New Roman" pitchFamily="18" charset="0"/>
                <a:cs typeface="Times New Roman" pitchFamily="18" charset="0"/>
              </a:rPr>
              <a:t>unmelted</a:t>
            </a:r>
            <a:r>
              <a:rPr lang="en-IN" sz="2400" dirty="0" smtClean="0">
                <a:latin typeface="Times New Roman" pitchFamily="18" charset="0"/>
                <a:cs typeface="Times New Roman" pitchFamily="18" charset="0"/>
              </a:rPr>
              <a:t> </a:t>
            </a:r>
            <a:r>
              <a:rPr lang="en-IN" sz="2400" dirty="0">
                <a:latin typeface="Times New Roman" pitchFamily="18" charset="0"/>
                <a:cs typeface="Times New Roman" pitchFamily="18" charset="0"/>
              </a:rPr>
              <a:t>at these </a:t>
            </a:r>
            <a:r>
              <a:rPr lang="en-IN" sz="2400" dirty="0" smtClean="0">
                <a:latin typeface="Times New Roman" pitchFamily="18" charset="0"/>
                <a:cs typeface="Times New Roman" pitchFamily="18" charset="0"/>
              </a:rPr>
              <a:t>treatment temperatures. </a:t>
            </a:r>
          </a:p>
          <a:p>
            <a:pPr algn="just">
              <a:buFont typeface="Wingdings" pitchFamily="2" charset="2"/>
              <a:buChar char="§"/>
            </a:pPr>
            <a:r>
              <a:rPr lang="en-IN" sz="2400" dirty="0" smtClean="0">
                <a:latin typeface="Times New Roman" pitchFamily="18" charset="0"/>
                <a:cs typeface="Times New Roman" pitchFamily="18" charset="0"/>
              </a:rPr>
              <a:t>It </a:t>
            </a:r>
            <a:r>
              <a:rPr lang="en-IN" sz="2400" dirty="0">
                <a:latin typeface="Times New Roman" pitchFamily="18" charset="0"/>
                <a:cs typeface="Times New Roman" pitchFamily="18" charset="0"/>
              </a:rPr>
              <a:t>is generally agreed among researchers that the primary driving force for </a:t>
            </a:r>
            <a:r>
              <a:rPr lang="en-IN" sz="2400" dirty="0" smtClean="0">
                <a:latin typeface="Times New Roman" pitchFamily="18" charset="0"/>
                <a:cs typeface="Times New Roman" pitchFamily="18" charset="0"/>
              </a:rPr>
              <a:t>sintering is </a:t>
            </a:r>
            <a:r>
              <a:rPr lang="en-IN" sz="2400" dirty="0">
                <a:latin typeface="Times New Roman" pitchFamily="18" charset="0"/>
                <a:cs typeface="Times New Roman" pitchFamily="18" charset="0"/>
              </a:rPr>
              <a:t>reduction of surface </a:t>
            </a:r>
            <a:r>
              <a:rPr lang="en-IN" sz="2400" dirty="0" smtClean="0">
                <a:latin typeface="Times New Roman" pitchFamily="18" charset="0"/>
                <a:cs typeface="Times New Roman" pitchFamily="18" charset="0"/>
              </a:rPr>
              <a:t>energy. </a:t>
            </a:r>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val="19745460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382000" cy="5668963"/>
          </a:xfrm>
        </p:spPr>
        <p:txBody>
          <a:bodyPr>
            <a:noAutofit/>
          </a:bodyPr>
          <a:lstStyle/>
          <a:p>
            <a:pPr lvl="0" algn="just">
              <a:buFont typeface="Wingdings" pitchFamily="2" charset="2"/>
              <a:buChar char="§"/>
            </a:pPr>
            <a:r>
              <a:rPr lang="en-IN" sz="2400" dirty="0">
                <a:solidFill>
                  <a:prstClr val="black"/>
                </a:solidFill>
                <a:latin typeface="Times New Roman" pitchFamily="18" charset="0"/>
                <a:cs typeface="Times New Roman" pitchFamily="18" charset="0"/>
              </a:rPr>
              <a:t>The green compact consists of many distinct particles, each with its own individual surface, and so the total surface area contained in the compact is very high. Under the influence of heat, the surface area is reduced through the formation and growth of bonds between the particles, with associated reduction in surface energy. </a:t>
            </a:r>
            <a:endParaRPr lang="en-IN" sz="2400" dirty="0" smtClean="0">
              <a:solidFill>
                <a:prstClr val="black"/>
              </a:solidFill>
              <a:latin typeface="Times New Roman" pitchFamily="18" charset="0"/>
              <a:cs typeface="Times New Roman" pitchFamily="18" charset="0"/>
            </a:endParaRPr>
          </a:p>
          <a:p>
            <a:pPr lvl="0" algn="just">
              <a:buFont typeface="Wingdings" pitchFamily="2" charset="2"/>
              <a:buChar char="§"/>
            </a:pPr>
            <a:r>
              <a:rPr lang="en-IN" sz="2400" dirty="0" smtClean="0">
                <a:solidFill>
                  <a:prstClr val="black"/>
                </a:solidFill>
                <a:latin typeface="Times New Roman" pitchFamily="18" charset="0"/>
                <a:cs typeface="Times New Roman" pitchFamily="18" charset="0"/>
              </a:rPr>
              <a:t>The </a:t>
            </a:r>
            <a:r>
              <a:rPr lang="en-IN" sz="2400" dirty="0">
                <a:solidFill>
                  <a:prstClr val="black"/>
                </a:solidFill>
                <a:latin typeface="Times New Roman" pitchFamily="18" charset="0"/>
                <a:cs typeface="Times New Roman" pitchFamily="18" charset="0"/>
              </a:rPr>
              <a:t>finer the initial powder size, the higher the total surface area, and the greater the driving force behind the process</a:t>
            </a:r>
            <a:r>
              <a:rPr lang="en-IN" sz="2400" dirty="0" smtClean="0">
                <a:solidFill>
                  <a:prstClr val="black"/>
                </a:solidFill>
                <a:latin typeface="Times New Roman" pitchFamily="18" charset="0"/>
                <a:cs typeface="Times New Roman" pitchFamily="18" charset="0"/>
              </a:rPr>
              <a:t>.</a:t>
            </a:r>
            <a:endParaRPr lang="en-IN" sz="2400" dirty="0" smtClean="0">
              <a:latin typeface="Times New Roman" pitchFamily="18" charset="0"/>
              <a:cs typeface="Times New Roman" pitchFamily="18" charset="0"/>
            </a:endParaRPr>
          </a:p>
          <a:p>
            <a:pPr algn="just"/>
            <a:r>
              <a:rPr lang="en-IN" sz="2400" dirty="0" smtClean="0">
                <a:latin typeface="Times New Roman" pitchFamily="18" charset="0"/>
                <a:cs typeface="Times New Roman" pitchFamily="18" charset="0"/>
              </a:rPr>
              <a:t>The </a:t>
            </a:r>
            <a:r>
              <a:rPr lang="en-IN" sz="2400" dirty="0">
                <a:latin typeface="Times New Roman" pitchFamily="18" charset="0"/>
                <a:cs typeface="Times New Roman" pitchFamily="18" charset="0"/>
              </a:rPr>
              <a:t>series of sketches in </a:t>
            </a:r>
            <a:r>
              <a:rPr lang="en-IN" sz="2400" dirty="0" smtClean="0">
                <a:latin typeface="Times New Roman" pitchFamily="18" charset="0"/>
                <a:cs typeface="Times New Roman" pitchFamily="18" charset="0"/>
              </a:rPr>
              <a:t>figure </a:t>
            </a:r>
            <a:r>
              <a:rPr lang="en-IN" sz="2400" dirty="0" smtClean="0">
                <a:latin typeface="Times New Roman" pitchFamily="18" charset="0"/>
                <a:cs typeface="Times New Roman" pitchFamily="18" charset="0"/>
              </a:rPr>
              <a:t>(1) </a:t>
            </a:r>
            <a:r>
              <a:rPr lang="en-IN" sz="2400" dirty="0">
                <a:latin typeface="Times New Roman" pitchFamily="18" charset="0"/>
                <a:cs typeface="Times New Roman" pitchFamily="18" charset="0"/>
              </a:rPr>
              <a:t>shows on a microscopic scale the changes </a:t>
            </a:r>
            <a:r>
              <a:rPr lang="en-IN" sz="2400" dirty="0" smtClean="0">
                <a:latin typeface="Times New Roman" pitchFamily="18" charset="0"/>
                <a:cs typeface="Times New Roman" pitchFamily="18" charset="0"/>
              </a:rPr>
              <a:t>that occur </a:t>
            </a:r>
            <a:r>
              <a:rPr lang="en-IN" sz="2400" dirty="0">
                <a:latin typeface="Times New Roman" pitchFamily="18" charset="0"/>
                <a:cs typeface="Times New Roman" pitchFamily="18" charset="0"/>
              </a:rPr>
              <a:t>during sintering of metallic powders. Sintering involves mass transport to create </a:t>
            </a:r>
            <a:r>
              <a:rPr lang="en-IN" sz="2400" dirty="0" smtClean="0">
                <a:latin typeface="Times New Roman" pitchFamily="18" charset="0"/>
                <a:cs typeface="Times New Roman" pitchFamily="18" charset="0"/>
              </a:rPr>
              <a:t>the necks </a:t>
            </a:r>
            <a:r>
              <a:rPr lang="en-IN" sz="2400" dirty="0">
                <a:latin typeface="Times New Roman" pitchFamily="18" charset="0"/>
                <a:cs typeface="Times New Roman" pitchFamily="18" charset="0"/>
              </a:rPr>
              <a:t>and transform them into grain boundaries. </a:t>
            </a:r>
            <a:endParaRPr lang="en-IN" sz="2400" dirty="0" smtClean="0">
              <a:latin typeface="Times New Roman" pitchFamily="18" charset="0"/>
              <a:cs typeface="Times New Roman" pitchFamily="18" charset="0"/>
            </a:endParaRPr>
          </a:p>
          <a:p>
            <a:pPr algn="just"/>
            <a:r>
              <a:rPr lang="en-IN" sz="2400" dirty="0" smtClean="0">
                <a:latin typeface="Times New Roman" pitchFamily="18" charset="0"/>
                <a:cs typeface="Times New Roman" pitchFamily="18" charset="0"/>
              </a:rPr>
              <a:t>The </a:t>
            </a:r>
            <a:r>
              <a:rPr lang="en-IN" sz="2400" dirty="0">
                <a:latin typeface="Times New Roman" pitchFamily="18" charset="0"/>
                <a:cs typeface="Times New Roman" pitchFamily="18" charset="0"/>
              </a:rPr>
              <a:t>principal mechanism by which </a:t>
            </a:r>
            <a:r>
              <a:rPr lang="en-IN" sz="2400" dirty="0" smtClean="0">
                <a:latin typeface="Times New Roman" pitchFamily="18" charset="0"/>
                <a:cs typeface="Times New Roman" pitchFamily="18" charset="0"/>
              </a:rPr>
              <a:t>this occurs </a:t>
            </a:r>
            <a:r>
              <a:rPr lang="en-IN" sz="2400" dirty="0">
                <a:latin typeface="Times New Roman" pitchFamily="18" charset="0"/>
                <a:cs typeface="Times New Roman" pitchFamily="18" charset="0"/>
              </a:rPr>
              <a:t>is diffusion; other possible mechanisms include plastic </a:t>
            </a:r>
            <a:r>
              <a:rPr lang="en-IN" sz="2400" dirty="0" smtClean="0">
                <a:latin typeface="Times New Roman" pitchFamily="18" charset="0"/>
                <a:cs typeface="Times New Roman" pitchFamily="18" charset="0"/>
              </a:rPr>
              <a:t>flow.</a:t>
            </a:r>
          </a:p>
        </p:txBody>
      </p:sp>
    </p:spTree>
    <p:extLst>
      <p:ext uri="{BB962C8B-B14F-4D97-AF65-F5344CB8AC3E}">
        <p14:creationId xmlns:p14="http://schemas.microsoft.com/office/powerpoint/2010/main" val="1417805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85800"/>
            <a:ext cx="8229600" cy="5440363"/>
          </a:xfrm>
        </p:spPr>
        <p:txBody>
          <a:bodyPr>
            <a:normAutofit/>
          </a:bodyPr>
          <a:lstStyle/>
          <a:p>
            <a:pPr lvl="0" algn="just"/>
            <a:r>
              <a:rPr lang="en-IN" sz="2400" dirty="0">
                <a:solidFill>
                  <a:prstClr val="black"/>
                </a:solidFill>
                <a:latin typeface="Times New Roman" pitchFamily="18" charset="0"/>
                <a:cs typeface="Times New Roman" pitchFamily="18" charset="0"/>
              </a:rPr>
              <a:t>Shrinkage occurs during sintering as a result of pore size reduction. This depends to a large extent on the density of the green compact, which depends on the pressure during compaction.</a:t>
            </a:r>
          </a:p>
          <a:p>
            <a:pPr lvl="0" algn="just"/>
            <a:r>
              <a:rPr lang="en-IN" sz="2400" dirty="0">
                <a:solidFill>
                  <a:prstClr val="black"/>
                </a:solidFill>
                <a:latin typeface="Times New Roman" pitchFamily="18" charset="0"/>
                <a:cs typeface="Times New Roman" pitchFamily="18" charset="0"/>
              </a:rPr>
              <a:t>Shrinkage is generally predictable when processing conditions are closely controlled.</a:t>
            </a:r>
          </a:p>
          <a:p>
            <a:pPr lvl="0" algn="just"/>
            <a:r>
              <a:rPr lang="en-IN" sz="2400" dirty="0">
                <a:solidFill>
                  <a:prstClr val="black"/>
                </a:solidFill>
                <a:latin typeface="Times New Roman" pitchFamily="18" charset="0"/>
                <a:cs typeface="Times New Roman" pitchFamily="18" charset="0"/>
              </a:rPr>
              <a:t>Because PM applications usually involve medium-to-high production, most sintering furnaces are designed with mechanized flow-through capability for the </a:t>
            </a:r>
            <a:r>
              <a:rPr lang="en-IN" sz="2400" dirty="0" err="1">
                <a:solidFill>
                  <a:prstClr val="black"/>
                </a:solidFill>
                <a:latin typeface="Times New Roman" pitchFamily="18" charset="0"/>
                <a:cs typeface="Times New Roman" pitchFamily="18" charset="0"/>
              </a:rPr>
              <a:t>workparts</a:t>
            </a:r>
            <a:r>
              <a:rPr lang="en-IN" sz="2400" dirty="0" smtClean="0">
                <a:solidFill>
                  <a:prstClr val="black"/>
                </a:solidFill>
                <a:latin typeface="Times New Roman" pitchFamily="18" charset="0"/>
                <a:cs typeface="Times New Roman" pitchFamily="18" charset="0"/>
              </a:rPr>
              <a:t>.</a:t>
            </a:r>
          </a:p>
          <a:p>
            <a:pPr lvl="0" algn="just"/>
            <a:r>
              <a:rPr lang="en-IN" sz="2400" dirty="0" smtClean="0">
                <a:solidFill>
                  <a:prstClr val="black"/>
                </a:solidFill>
                <a:latin typeface="Times New Roman" pitchFamily="18" charset="0"/>
                <a:cs typeface="Times New Roman" pitchFamily="18" charset="0"/>
              </a:rPr>
              <a:t> </a:t>
            </a:r>
            <a:r>
              <a:rPr lang="en-IN" sz="2400" dirty="0">
                <a:solidFill>
                  <a:prstClr val="black"/>
                </a:solidFill>
                <a:latin typeface="Times New Roman" pitchFamily="18" charset="0"/>
                <a:cs typeface="Times New Roman" pitchFamily="18" charset="0"/>
              </a:rPr>
              <a:t>The heat treatment consists of three steps, accomplished in three chambers in these continuous furnaces: (1) preheat, in which lubricants and binders are burned off; (2) sinter; and (3) cool down. The treatment is illustrated in Figure (7).</a:t>
            </a:r>
            <a:endParaRPr lang="en-US" sz="2400" dirty="0"/>
          </a:p>
        </p:txBody>
      </p:sp>
    </p:spTree>
    <p:extLst>
      <p:ext uri="{BB962C8B-B14F-4D97-AF65-F5344CB8AC3E}">
        <p14:creationId xmlns:p14="http://schemas.microsoft.com/office/powerpoint/2010/main" val="3604310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85000" lnSpcReduction="10000"/>
          </a:bodyPr>
          <a:lstStyle/>
          <a:p>
            <a:pPr algn="just"/>
            <a:r>
              <a:rPr lang="en-IN" dirty="0">
                <a:latin typeface="Times New Roman" pitchFamily="18" charset="0"/>
                <a:cs typeface="Times New Roman" pitchFamily="18" charset="0"/>
              </a:rPr>
              <a:t>In modern sintering practice, the atmosphere in the furnace is controlled.</a:t>
            </a:r>
          </a:p>
          <a:p>
            <a:pPr algn="just"/>
            <a:r>
              <a:rPr lang="en-IN" dirty="0">
                <a:latin typeface="Times New Roman" pitchFamily="18" charset="0"/>
                <a:cs typeface="Times New Roman" pitchFamily="18" charset="0"/>
              </a:rPr>
              <a:t>The purposes of a controlled atmosphere </a:t>
            </a:r>
            <a:r>
              <a:rPr lang="en-IN" dirty="0" smtClean="0">
                <a:latin typeface="Times New Roman" pitchFamily="18" charset="0"/>
                <a:cs typeface="Times New Roman" pitchFamily="18" charset="0"/>
              </a:rPr>
              <a:t>include: </a:t>
            </a:r>
          </a:p>
          <a:p>
            <a:pPr marL="514350" indent="-514350" algn="just">
              <a:buFont typeface="+mj-lt"/>
              <a:buAutoNum type="arabicPeriod"/>
            </a:pPr>
            <a:r>
              <a:rPr lang="en-IN" dirty="0" smtClean="0">
                <a:latin typeface="Times New Roman" pitchFamily="18" charset="0"/>
                <a:cs typeface="Times New Roman" pitchFamily="18" charset="0"/>
              </a:rPr>
              <a:t>protection </a:t>
            </a:r>
            <a:r>
              <a:rPr lang="en-IN" dirty="0">
                <a:latin typeface="Times New Roman" pitchFamily="18" charset="0"/>
                <a:cs typeface="Times New Roman" pitchFamily="18" charset="0"/>
              </a:rPr>
              <a:t>from oxidation,</a:t>
            </a:r>
          </a:p>
          <a:p>
            <a:pPr marL="514350" indent="-514350" algn="just">
              <a:buFont typeface="+mj-lt"/>
              <a:buAutoNum type="arabicPeriod"/>
            </a:pPr>
            <a:r>
              <a:rPr lang="en-IN" dirty="0" smtClean="0">
                <a:latin typeface="Times New Roman" pitchFamily="18" charset="0"/>
                <a:cs typeface="Times New Roman" pitchFamily="18" charset="0"/>
              </a:rPr>
              <a:t>providing </a:t>
            </a:r>
            <a:r>
              <a:rPr lang="en-IN" dirty="0">
                <a:latin typeface="Times New Roman" pitchFamily="18" charset="0"/>
                <a:cs typeface="Times New Roman" pitchFamily="18" charset="0"/>
              </a:rPr>
              <a:t>a reducing atmosphere to remove existing oxides, </a:t>
            </a:r>
            <a:endParaRPr lang="en-IN" dirty="0" smtClean="0">
              <a:latin typeface="Times New Roman" pitchFamily="18" charset="0"/>
              <a:cs typeface="Times New Roman" pitchFamily="18" charset="0"/>
            </a:endParaRPr>
          </a:p>
          <a:p>
            <a:pPr marL="514350" indent="-514350" algn="just">
              <a:buFont typeface="+mj-lt"/>
              <a:buAutoNum type="arabicPeriod"/>
            </a:pPr>
            <a:r>
              <a:rPr lang="en-IN" dirty="0" smtClean="0">
                <a:latin typeface="Times New Roman" pitchFamily="18" charset="0"/>
                <a:cs typeface="Times New Roman" pitchFamily="18" charset="0"/>
              </a:rPr>
              <a:t>providing </a:t>
            </a:r>
            <a:r>
              <a:rPr lang="en-IN" dirty="0">
                <a:latin typeface="Times New Roman" pitchFamily="18" charset="0"/>
                <a:cs typeface="Times New Roman" pitchFamily="18" charset="0"/>
              </a:rPr>
              <a:t>a </a:t>
            </a:r>
            <a:r>
              <a:rPr lang="en-IN" dirty="0" smtClean="0">
                <a:latin typeface="Times New Roman" pitchFamily="18" charset="0"/>
                <a:cs typeface="Times New Roman" pitchFamily="18" charset="0"/>
              </a:rPr>
              <a:t>carburizing atmosphere</a:t>
            </a:r>
            <a:r>
              <a:rPr lang="en-IN" dirty="0">
                <a:latin typeface="Times New Roman" pitchFamily="18" charset="0"/>
                <a:cs typeface="Times New Roman" pitchFamily="18" charset="0"/>
              </a:rPr>
              <a:t>, and </a:t>
            </a:r>
            <a:endParaRPr lang="en-IN" dirty="0" smtClean="0">
              <a:latin typeface="Times New Roman" pitchFamily="18" charset="0"/>
              <a:cs typeface="Times New Roman" pitchFamily="18" charset="0"/>
            </a:endParaRPr>
          </a:p>
          <a:p>
            <a:pPr marL="514350" indent="-514350" algn="just">
              <a:buFont typeface="+mj-lt"/>
              <a:buAutoNum type="arabicPeriod"/>
            </a:pPr>
            <a:r>
              <a:rPr lang="en-IN" dirty="0" smtClean="0">
                <a:latin typeface="Times New Roman" pitchFamily="18" charset="0"/>
                <a:cs typeface="Times New Roman" pitchFamily="18" charset="0"/>
              </a:rPr>
              <a:t>assisting </a:t>
            </a:r>
            <a:r>
              <a:rPr lang="en-IN" dirty="0">
                <a:latin typeface="Times New Roman" pitchFamily="18" charset="0"/>
                <a:cs typeface="Times New Roman" pitchFamily="18" charset="0"/>
              </a:rPr>
              <a:t>in removing lubricants and binders used in pressing.</a:t>
            </a:r>
          </a:p>
          <a:p>
            <a:pPr algn="just"/>
            <a:r>
              <a:rPr lang="en-IN" dirty="0">
                <a:latin typeface="Times New Roman" pitchFamily="18" charset="0"/>
                <a:cs typeface="Times New Roman" pitchFamily="18" charset="0"/>
              </a:rPr>
              <a:t>Common sintering furnace atmospheres are inert gas, nitrogen-based, dissociated </a:t>
            </a:r>
            <a:r>
              <a:rPr lang="en-IN" dirty="0" smtClean="0">
                <a:latin typeface="Times New Roman" pitchFamily="18" charset="0"/>
                <a:cs typeface="Times New Roman" pitchFamily="18" charset="0"/>
              </a:rPr>
              <a:t>ammonia, hydrogen</a:t>
            </a:r>
            <a:r>
              <a:rPr lang="en-IN" dirty="0">
                <a:latin typeface="Times New Roman" pitchFamily="18" charset="0"/>
                <a:cs typeface="Times New Roman" pitchFamily="18" charset="0"/>
              </a:rPr>
              <a:t>, and natural </a:t>
            </a:r>
            <a:r>
              <a:rPr lang="en-IN" dirty="0" smtClean="0">
                <a:latin typeface="Times New Roman" pitchFamily="18" charset="0"/>
                <a:cs typeface="Times New Roman" pitchFamily="18" charset="0"/>
              </a:rPr>
              <a:t>gas. </a:t>
            </a:r>
            <a:r>
              <a:rPr lang="en-IN" dirty="0">
                <a:latin typeface="Times New Roman" pitchFamily="18" charset="0"/>
                <a:cs typeface="Times New Roman" pitchFamily="18" charset="0"/>
              </a:rPr>
              <a:t>Vacuum atmospheres are used for certain </a:t>
            </a:r>
            <a:r>
              <a:rPr lang="en-IN" dirty="0" smtClean="0">
                <a:latin typeface="Times New Roman" pitchFamily="18" charset="0"/>
                <a:cs typeface="Times New Roman" pitchFamily="18" charset="0"/>
              </a:rPr>
              <a:t>metals, such </a:t>
            </a:r>
            <a:r>
              <a:rPr lang="en-IN" dirty="0">
                <a:latin typeface="Times New Roman" pitchFamily="18" charset="0"/>
                <a:cs typeface="Times New Roman" pitchFamily="18" charset="0"/>
              </a:rPr>
              <a:t>as stainless steel and tungsten.</a:t>
            </a:r>
          </a:p>
        </p:txBody>
      </p:sp>
    </p:spTree>
    <p:extLst>
      <p:ext uri="{BB962C8B-B14F-4D97-AF65-F5344CB8AC3E}">
        <p14:creationId xmlns:p14="http://schemas.microsoft.com/office/powerpoint/2010/main" val="1443486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1800" dirty="0">
                <a:solidFill>
                  <a:schemeClr val="accent1"/>
                </a:solidFill>
                <a:latin typeface="Times New Roman" pitchFamily="18" charset="0"/>
                <a:cs typeface="Times New Roman" pitchFamily="18" charset="0"/>
              </a:rPr>
              <a:t>FIGURE </a:t>
            </a:r>
            <a:r>
              <a:rPr lang="en-IN" sz="1800" dirty="0" smtClean="0">
                <a:solidFill>
                  <a:schemeClr val="accent1"/>
                </a:solidFill>
                <a:latin typeface="Times New Roman" pitchFamily="18" charset="0"/>
                <a:cs typeface="Times New Roman" pitchFamily="18" charset="0"/>
              </a:rPr>
              <a:t>(1): </a:t>
            </a:r>
            <a:r>
              <a:rPr lang="en-IN" sz="1800" dirty="0" smtClean="0">
                <a:solidFill>
                  <a:schemeClr val="accent1"/>
                </a:solidFill>
                <a:latin typeface="Times New Roman" pitchFamily="18" charset="0"/>
                <a:cs typeface="Times New Roman" pitchFamily="18" charset="0"/>
              </a:rPr>
              <a:t>Sintering on </a:t>
            </a:r>
            <a:r>
              <a:rPr lang="en-IN" sz="1800" dirty="0">
                <a:solidFill>
                  <a:schemeClr val="accent1"/>
                </a:solidFill>
                <a:latin typeface="Times New Roman" pitchFamily="18" charset="0"/>
                <a:cs typeface="Times New Roman" pitchFamily="18" charset="0"/>
              </a:rPr>
              <a:t>a microscopic scale</a:t>
            </a:r>
            <a:r>
              <a:rPr lang="en-IN" sz="1800" dirty="0" smtClean="0">
                <a:solidFill>
                  <a:schemeClr val="accent1"/>
                </a:solidFill>
                <a:latin typeface="Times New Roman" pitchFamily="18" charset="0"/>
                <a:cs typeface="Times New Roman" pitchFamily="18" charset="0"/>
              </a:rPr>
              <a:t>: (</a:t>
            </a:r>
            <a:r>
              <a:rPr lang="en-IN" sz="1800" dirty="0">
                <a:solidFill>
                  <a:schemeClr val="accent1"/>
                </a:solidFill>
                <a:latin typeface="Times New Roman" pitchFamily="18" charset="0"/>
                <a:cs typeface="Times New Roman" pitchFamily="18" charset="0"/>
              </a:rPr>
              <a:t>1) particle bonding </a:t>
            </a:r>
            <a:r>
              <a:rPr lang="en-IN" sz="1800" dirty="0" smtClean="0">
                <a:solidFill>
                  <a:schemeClr val="accent1"/>
                </a:solidFill>
                <a:latin typeface="Times New Roman" pitchFamily="18" charset="0"/>
                <a:cs typeface="Times New Roman" pitchFamily="18" charset="0"/>
              </a:rPr>
              <a:t>is initiated </a:t>
            </a:r>
            <a:r>
              <a:rPr lang="en-IN" sz="1800" dirty="0">
                <a:solidFill>
                  <a:schemeClr val="accent1"/>
                </a:solidFill>
                <a:latin typeface="Times New Roman" pitchFamily="18" charset="0"/>
                <a:cs typeface="Times New Roman" pitchFamily="18" charset="0"/>
              </a:rPr>
              <a:t>at contact points</a:t>
            </a:r>
            <a:r>
              <a:rPr lang="en-IN" sz="1800" dirty="0" smtClean="0">
                <a:solidFill>
                  <a:schemeClr val="accent1"/>
                </a:solidFill>
                <a:latin typeface="Times New Roman" pitchFamily="18" charset="0"/>
                <a:cs typeface="Times New Roman" pitchFamily="18" charset="0"/>
              </a:rPr>
              <a:t>; (</a:t>
            </a:r>
            <a:r>
              <a:rPr lang="en-IN" sz="1800" dirty="0">
                <a:solidFill>
                  <a:schemeClr val="accent1"/>
                </a:solidFill>
                <a:latin typeface="Times New Roman" pitchFamily="18" charset="0"/>
                <a:cs typeface="Times New Roman" pitchFamily="18" charset="0"/>
              </a:rPr>
              <a:t>2) contact points </a:t>
            </a:r>
            <a:r>
              <a:rPr lang="en-IN" sz="1800" dirty="0" smtClean="0">
                <a:solidFill>
                  <a:schemeClr val="accent1"/>
                </a:solidFill>
                <a:latin typeface="Times New Roman" pitchFamily="18" charset="0"/>
                <a:cs typeface="Times New Roman" pitchFamily="18" charset="0"/>
              </a:rPr>
              <a:t>grow into </a:t>
            </a:r>
            <a:r>
              <a:rPr lang="en-IN" sz="1800" dirty="0">
                <a:solidFill>
                  <a:schemeClr val="accent1"/>
                </a:solidFill>
                <a:latin typeface="Times New Roman" pitchFamily="18" charset="0"/>
                <a:cs typeface="Times New Roman" pitchFamily="18" charset="0"/>
              </a:rPr>
              <a:t>‘‘necks’’; (3) </a:t>
            </a:r>
            <a:r>
              <a:rPr lang="en-IN" sz="1800" dirty="0" smtClean="0">
                <a:solidFill>
                  <a:schemeClr val="accent1"/>
                </a:solidFill>
                <a:latin typeface="Times New Roman" pitchFamily="18" charset="0"/>
                <a:cs typeface="Times New Roman" pitchFamily="18" charset="0"/>
              </a:rPr>
              <a:t>the pores </a:t>
            </a:r>
            <a:r>
              <a:rPr lang="en-IN" sz="1800" dirty="0">
                <a:solidFill>
                  <a:schemeClr val="accent1"/>
                </a:solidFill>
                <a:latin typeface="Times New Roman" pitchFamily="18" charset="0"/>
                <a:cs typeface="Times New Roman" pitchFamily="18" charset="0"/>
              </a:rPr>
              <a:t>between </a:t>
            </a:r>
            <a:r>
              <a:rPr lang="en-IN" sz="1800" dirty="0" smtClean="0">
                <a:solidFill>
                  <a:schemeClr val="accent1"/>
                </a:solidFill>
                <a:latin typeface="Times New Roman" pitchFamily="18" charset="0"/>
                <a:cs typeface="Times New Roman" pitchFamily="18" charset="0"/>
              </a:rPr>
              <a:t>particles are </a:t>
            </a:r>
            <a:r>
              <a:rPr lang="en-IN" sz="1800" dirty="0">
                <a:solidFill>
                  <a:schemeClr val="accent1"/>
                </a:solidFill>
                <a:latin typeface="Times New Roman" pitchFamily="18" charset="0"/>
                <a:cs typeface="Times New Roman" pitchFamily="18" charset="0"/>
              </a:rPr>
              <a:t>reduced in size; </a:t>
            </a:r>
            <a:r>
              <a:rPr lang="en-IN" sz="1800" dirty="0" smtClean="0">
                <a:solidFill>
                  <a:schemeClr val="accent1"/>
                </a:solidFill>
                <a:latin typeface="Times New Roman" pitchFamily="18" charset="0"/>
                <a:cs typeface="Times New Roman" pitchFamily="18" charset="0"/>
              </a:rPr>
              <a:t>and (4</a:t>
            </a:r>
            <a:r>
              <a:rPr lang="en-IN" sz="1800" dirty="0">
                <a:solidFill>
                  <a:schemeClr val="accent1"/>
                </a:solidFill>
                <a:latin typeface="Times New Roman" pitchFamily="18" charset="0"/>
                <a:cs typeface="Times New Roman" pitchFamily="18" charset="0"/>
              </a:rPr>
              <a:t>) grain </a:t>
            </a:r>
            <a:r>
              <a:rPr lang="en-IN" sz="1800" dirty="0" smtClean="0">
                <a:solidFill>
                  <a:schemeClr val="accent1"/>
                </a:solidFill>
                <a:latin typeface="Times New Roman" pitchFamily="18" charset="0"/>
                <a:cs typeface="Times New Roman" pitchFamily="18" charset="0"/>
              </a:rPr>
              <a:t>boundaries develop between particles </a:t>
            </a:r>
            <a:r>
              <a:rPr lang="en-IN" sz="1800" dirty="0">
                <a:solidFill>
                  <a:schemeClr val="accent1"/>
                </a:solidFill>
                <a:latin typeface="Times New Roman" pitchFamily="18" charset="0"/>
                <a:cs typeface="Times New Roman" pitchFamily="18" charset="0"/>
              </a:rPr>
              <a:t>in place of </a:t>
            </a:r>
            <a:r>
              <a:rPr lang="en-IN" sz="1800" dirty="0" smtClean="0">
                <a:solidFill>
                  <a:schemeClr val="accent1"/>
                </a:solidFill>
                <a:latin typeface="Times New Roman" pitchFamily="18" charset="0"/>
                <a:cs typeface="Times New Roman" pitchFamily="18" charset="0"/>
              </a:rPr>
              <a:t>the necked </a:t>
            </a:r>
            <a:r>
              <a:rPr lang="en-IN" sz="1800" dirty="0">
                <a:solidFill>
                  <a:schemeClr val="accent1"/>
                </a:solidFill>
                <a:latin typeface="Times New Roman" pitchFamily="18" charset="0"/>
                <a:cs typeface="Times New Roman" pitchFamily="18" charset="0"/>
              </a:rPr>
              <a:t>regions.</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600200"/>
            <a:ext cx="8153399" cy="4724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08097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r>
              <a:rPr lang="en-IN" sz="2000" dirty="0">
                <a:solidFill>
                  <a:schemeClr val="accent1"/>
                </a:solidFill>
                <a:latin typeface="Times New Roman" pitchFamily="18" charset="0"/>
                <a:cs typeface="Times New Roman" pitchFamily="18" charset="0"/>
              </a:rPr>
              <a:t>FIGURE </a:t>
            </a:r>
            <a:r>
              <a:rPr lang="en-IN" sz="2000" dirty="0" smtClean="0">
                <a:solidFill>
                  <a:schemeClr val="accent1"/>
                </a:solidFill>
                <a:latin typeface="Times New Roman" pitchFamily="18" charset="0"/>
                <a:cs typeface="Times New Roman" pitchFamily="18" charset="0"/>
              </a:rPr>
              <a:t>(2): </a:t>
            </a:r>
            <a:r>
              <a:rPr lang="en-IN" sz="2000" dirty="0" smtClean="0">
                <a:solidFill>
                  <a:schemeClr val="accent1"/>
                </a:solidFill>
                <a:latin typeface="Times New Roman" pitchFamily="18" charset="0"/>
                <a:cs typeface="Times New Roman" pitchFamily="18" charset="0"/>
              </a:rPr>
              <a:t>(a</a:t>
            </a:r>
            <a:r>
              <a:rPr lang="en-IN" sz="2000" dirty="0">
                <a:solidFill>
                  <a:schemeClr val="accent1"/>
                </a:solidFill>
                <a:latin typeface="Times New Roman" pitchFamily="18" charset="0"/>
                <a:cs typeface="Times New Roman" pitchFamily="18" charset="0"/>
              </a:rPr>
              <a:t>) Typical heat </a:t>
            </a:r>
            <a:r>
              <a:rPr lang="en-IN" sz="2000" dirty="0" smtClean="0">
                <a:solidFill>
                  <a:schemeClr val="accent1"/>
                </a:solidFill>
                <a:latin typeface="Times New Roman" pitchFamily="18" charset="0"/>
                <a:cs typeface="Times New Roman" pitchFamily="18" charset="0"/>
              </a:rPr>
              <a:t>treatment cycle </a:t>
            </a:r>
            <a:r>
              <a:rPr lang="en-IN" sz="2000" dirty="0">
                <a:solidFill>
                  <a:schemeClr val="accent1"/>
                </a:solidFill>
                <a:latin typeface="Times New Roman" pitchFamily="18" charset="0"/>
                <a:cs typeface="Times New Roman" pitchFamily="18" charset="0"/>
              </a:rPr>
              <a:t>in sintering; </a:t>
            </a:r>
            <a:r>
              <a:rPr lang="en-IN" sz="2000" dirty="0" smtClean="0">
                <a:solidFill>
                  <a:schemeClr val="accent1"/>
                </a:solidFill>
                <a:latin typeface="Times New Roman" pitchFamily="18" charset="0"/>
                <a:cs typeface="Times New Roman" pitchFamily="18" charset="0"/>
              </a:rPr>
              <a:t>and (b</a:t>
            </a:r>
            <a:r>
              <a:rPr lang="en-IN" sz="2000" dirty="0">
                <a:solidFill>
                  <a:schemeClr val="accent1"/>
                </a:solidFill>
                <a:latin typeface="Times New Roman" pitchFamily="18" charset="0"/>
                <a:cs typeface="Times New Roman" pitchFamily="18" charset="0"/>
              </a:rPr>
              <a:t>) schematic </a:t>
            </a:r>
            <a:r>
              <a:rPr lang="en-IN" sz="2000" dirty="0" smtClean="0">
                <a:solidFill>
                  <a:schemeClr val="accent1"/>
                </a:solidFill>
                <a:latin typeface="Times New Roman" pitchFamily="18" charset="0"/>
                <a:cs typeface="Times New Roman" pitchFamily="18" charset="0"/>
              </a:rPr>
              <a:t>cross section </a:t>
            </a:r>
            <a:r>
              <a:rPr lang="en-IN" sz="2000" dirty="0">
                <a:solidFill>
                  <a:schemeClr val="accent1"/>
                </a:solidFill>
                <a:latin typeface="Times New Roman" pitchFamily="18" charset="0"/>
                <a:cs typeface="Times New Roman" pitchFamily="18" charset="0"/>
              </a:rPr>
              <a:t>of a </a:t>
            </a:r>
            <a:r>
              <a:rPr lang="en-IN" sz="2000" dirty="0" smtClean="0">
                <a:solidFill>
                  <a:schemeClr val="accent1"/>
                </a:solidFill>
                <a:latin typeface="Times New Roman" pitchFamily="18" charset="0"/>
                <a:cs typeface="Times New Roman" pitchFamily="18" charset="0"/>
              </a:rPr>
              <a:t>continuous sintering </a:t>
            </a:r>
            <a:r>
              <a:rPr lang="en-IN" sz="2000" dirty="0">
                <a:solidFill>
                  <a:schemeClr val="accent1"/>
                </a:solidFill>
                <a:latin typeface="Times New Roman" pitchFamily="18" charset="0"/>
                <a:cs typeface="Times New Roman" pitchFamily="18" charset="0"/>
              </a:rPr>
              <a:t>furnace.</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371600"/>
            <a:ext cx="8458199" cy="5286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61907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800" dirty="0">
                <a:solidFill>
                  <a:schemeClr val="accent1"/>
                </a:solidFill>
                <a:latin typeface="Times New Roman" pitchFamily="18" charset="0"/>
                <a:cs typeface="Times New Roman" pitchFamily="18" charset="0"/>
              </a:rPr>
              <a:t>Table </a:t>
            </a:r>
            <a:r>
              <a:rPr lang="en-IN" sz="2800" dirty="0" smtClean="0">
                <a:solidFill>
                  <a:schemeClr val="accent1"/>
                </a:solidFill>
                <a:latin typeface="Times New Roman" pitchFamily="18" charset="0"/>
                <a:cs typeface="Times New Roman" pitchFamily="18" charset="0"/>
              </a:rPr>
              <a:t>(1): Typical </a:t>
            </a:r>
            <a:r>
              <a:rPr lang="en-IN" sz="2800" dirty="0">
                <a:solidFill>
                  <a:schemeClr val="accent1"/>
                </a:solidFill>
                <a:latin typeface="Times New Roman" pitchFamily="18" charset="0"/>
                <a:cs typeface="Times New Roman" pitchFamily="18" charset="0"/>
              </a:rPr>
              <a:t>sintering temperatures and</a:t>
            </a:r>
            <a:br>
              <a:rPr lang="en-IN" sz="2800" dirty="0">
                <a:solidFill>
                  <a:schemeClr val="accent1"/>
                </a:solidFill>
                <a:latin typeface="Times New Roman" pitchFamily="18" charset="0"/>
                <a:cs typeface="Times New Roman" pitchFamily="18" charset="0"/>
              </a:rPr>
            </a:br>
            <a:r>
              <a:rPr lang="en-IN" sz="2800" dirty="0">
                <a:solidFill>
                  <a:schemeClr val="accent1"/>
                </a:solidFill>
                <a:latin typeface="Times New Roman" pitchFamily="18" charset="0"/>
                <a:cs typeface="Times New Roman" pitchFamily="18" charset="0"/>
              </a:rPr>
              <a:t>times are given for selected </a:t>
            </a:r>
            <a:r>
              <a:rPr lang="en-IN" sz="2800" dirty="0" smtClean="0">
                <a:solidFill>
                  <a:schemeClr val="accent1"/>
                </a:solidFill>
                <a:latin typeface="Times New Roman" pitchFamily="18" charset="0"/>
                <a:cs typeface="Times New Roman" pitchFamily="18" charset="0"/>
              </a:rPr>
              <a:t>metals</a:t>
            </a:r>
            <a:endParaRPr lang="en-IN" sz="2800" dirty="0">
              <a:solidFill>
                <a:schemeClr val="accent1"/>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828800"/>
            <a:ext cx="8382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239135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453</TotalTime>
  <Words>543</Words>
  <Application>Microsoft Office PowerPoint</Application>
  <PresentationFormat>عرض على الشاشة (3:4)‏</PresentationFormat>
  <Paragraphs>23</Paragraphs>
  <Slides>7</Slides>
  <Notes>1</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انقلاب</vt:lpstr>
      <vt:lpstr>Sintering</vt:lpstr>
      <vt:lpstr>عرض تقديمي في PowerPoint</vt:lpstr>
      <vt:lpstr>عرض تقديمي في PowerPoint</vt:lpstr>
      <vt:lpstr>عرض تقديمي في PowerPoint</vt:lpstr>
      <vt:lpstr>FIGURE (1): Sintering on a microscopic scale: (1) particle bonding is initiated at contact points; (2) contact points grow into ‘‘necks’’; (3) the pores between particles are reduced in size; and (4) grain boundaries develop between particles in place of the necked regions.</vt:lpstr>
      <vt:lpstr>FIGURE (2): (a) Typical heat treatment cycle in sintering; and (b) schematic cross section of a continuous sintering furnace.</vt:lpstr>
      <vt:lpstr>Table (1): Typical sintering temperatures and times are given for selected metals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Conventional pressing and sintering</dc:title>
  <dc:creator>eng sona</dc:creator>
  <cp:lastModifiedBy>DR.Ahmed Saker 2O11</cp:lastModifiedBy>
  <cp:revision>25</cp:revision>
  <dcterms:created xsi:type="dcterms:W3CDTF">2006-08-16T00:00:00Z</dcterms:created>
  <dcterms:modified xsi:type="dcterms:W3CDTF">2020-04-19T20:11:23Z</dcterms:modified>
</cp:coreProperties>
</file>